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66" r:id="rId2"/>
    <p:sldId id="296" r:id="rId3"/>
    <p:sldId id="273" r:id="rId4"/>
    <p:sldId id="290" r:id="rId5"/>
    <p:sldId id="276" r:id="rId6"/>
    <p:sldId id="302" r:id="rId7"/>
    <p:sldId id="303" r:id="rId8"/>
    <p:sldId id="304" r:id="rId9"/>
    <p:sldId id="305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91" r:id="rId19"/>
    <p:sldId id="292" r:id="rId20"/>
    <p:sldId id="293" r:id="rId21"/>
    <p:sldId id="294" r:id="rId22"/>
    <p:sldId id="306" r:id="rId23"/>
    <p:sldId id="295" r:id="rId24"/>
    <p:sldId id="297" r:id="rId25"/>
    <p:sldId id="299" r:id="rId26"/>
    <p:sldId id="30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FC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8A03E-8287-46AE-96DE-92D8BFCEB97E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5E1C9-2727-4D57-AA5C-C52FE5BD22C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pt-BR" b="1" dirty="0" smtClean="0">
              <a:solidFill>
                <a:srgbClr val="FF0000"/>
              </a:solidFill>
            </a:endParaRP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D50D02-C430-4DDD-9FC9-CCB73DCE0C4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2FA07-6D29-4745-A1B2-E761EE28DCC0}" type="datetimeFigureOut">
              <a:rPr lang="pt-BR" smtClean="0"/>
              <a:pPr/>
              <a:t>28/05/2018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AACC-0DF0-43E1-A544-F57E17C8CC2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pergamum.ufc.br/pergamum/mobile/index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eu@ufc.br/ceu.ufc@gmail.com" TargetMode="External"/><Relationship Id="rId2" Type="http://schemas.openxmlformats.org/officeDocument/2006/relationships/hyperlink" Target="mailto:ceu@ufc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55574" y="1988840"/>
            <a:ext cx="7572946" cy="3143250"/>
            <a:chOff x="105222675" y="104656890"/>
            <a:chExt cx="6923836" cy="2072777"/>
          </a:xfrm>
        </p:grpSpPr>
        <p:sp>
          <p:nvSpPr>
            <p:cNvPr id="2053" name="Rectangle 3" hidden="1"/>
            <p:cNvSpPr>
              <a:spLocks noChangeArrowheads="1" noChangeShapeType="1"/>
            </p:cNvSpPr>
            <p:nvPr/>
          </p:nvSpPr>
          <p:spPr bwMode="auto">
            <a:xfrm>
              <a:off x="105222675" y="104656890"/>
              <a:ext cx="6858000" cy="207277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</a:ln>
          </p:spPr>
          <p:txBody>
            <a:bodyPr lIns="36576" tIns="36576" rIns="36576" bIns="36576"/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54" name="Oval 4"/>
            <p:cNvSpPr>
              <a:spLocks noChangeArrowheads="1" noChangeShapeType="1"/>
            </p:cNvSpPr>
            <p:nvPr/>
          </p:nvSpPr>
          <p:spPr bwMode="auto">
            <a:xfrm>
              <a:off x="105288511" y="104656890"/>
              <a:ext cx="6858000" cy="2072777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0" algn="in">
              <a:noFill/>
              <a:round/>
            </a:ln>
          </p:spPr>
          <p:txBody>
            <a:bodyPr lIns="36576" tIns="36576" rIns="36576" bIns="36576"/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55" name="Rectangle 5"/>
            <p:cNvSpPr>
              <a:spLocks noChangeArrowheads="1" noChangeShapeType="1"/>
            </p:cNvSpPr>
            <p:nvPr/>
          </p:nvSpPr>
          <p:spPr bwMode="auto">
            <a:xfrm>
              <a:off x="106319953" y="105136949"/>
              <a:ext cx="4893786" cy="1276877"/>
            </a:xfrm>
            <a:prstGeom prst="rect">
              <a:avLst/>
            </a:prstGeom>
            <a:solidFill>
              <a:srgbClr val="FFFFFF"/>
            </a:solidFill>
            <a:ln w="12700" algn="in">
              <a:solidFill>
                <a:srgbClr val="006699"/>
              </a:solidFill>
              <a:miter lim="800000"/>
            </a:ln>
          </p:spPr>
          <p:txBody>
            <a:bodyPr lIns="36576" tIns="36576" rIns="36576" bIns="36576"/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56" name="Line 7"/>
            <p:cNvSpPr>
              <a:spLocks noChangeShapeType="1"/>
            </p:cNvSpPr>
            <p:nvPr/>
          </p:nvSpPr>
          <p:spPr bwMode="auto">
            <a:xfrm flipH="1">
              <a:off x="106749396" y="104883858"/>
              <a:ext cx="1" cy="253092"/>
            </a:xfrm>
            <a:prstGeom prst="line">
              <a:avLst/>
            </a:prstGeom>
            <a:noFill/>
            <a:ln w="12700" algn="ctr">
              <a:solidFill>
                <a:srgbClr val="006699"/>
              </a:solidFill>
              <a:round/>
            </a:ln>
          </p:spPr>
          <p:txBody>
            <a:bodyPr lIns="36576" tIns="36576" rIns="36576" bIns="36576"/>
            <a:lstStyle/>
            <a:p>
              <a:endParaRPr lang="pt-BR"/>
            </a:p>
          </p:txBody>
        </p:sp>
        <p:sp>
          <p:nvSpPr>
            <p:cNvPr id="2057" name="Line 8"/>
            <p:cNvSpPr>
              <a:spLocks noChangeShapeType="1"/>
            </p:cNvSpPr>
            <p:nvPr/>
          </p:nvSpPr>
          <p:spPr bwMode="auto">
            <a:xfrm flipH="1">
              <a:off x="110034659" y="106245115"/>
              <a:ext cx="1" cy="372021"/>
            </a:xfrm>
            <a:prstGeom prst="line">
              <a:avLst/>
            </a:prstGeom>
            <a:noFill/>
            <a:ln w="12700" algn="ctr">
              <a:solidFill>
                <a:srgbClr val="006699"/>
              </a:solidFill>
              <a:round/>
            </a:ln>
          </p:spPr>
          <p:txBody>
            <a:bodyPr lIns="36576" tIns="36576" rIns="36576" bIns="36576"/>
            <a:lstStyle/>
            <a:p>
              <a:endParaRPr lang="pt-BR"/>
            </a:p>
          </p:txBody>
        </p:sp>
        <p:sp>
          <p:nvSpPr>
            <p:cNvPr id="2058" name="Text Box 10"/>
            <p:cNvSpPr txBox="1">
              <a:spLocks noChangeArrowheads="1" noChangeShapeType="1"/>
            </p:cNvSpPr>
            <p:nvPr/>
          </p:nvSpPr>
          <p:spPr bwMode="auto">
            <a:xfrm>
              <a:off x="110130997" y="106274235"/>
              <a:ext cx="1949678" cy="342899"/>
            </a:xfrm>
            <a:prstGeom prst="rect">
              <a:avLst/>
            </a:prstGeom>
            <a:noFill/>
            <a:ln w="0" algn="in">
              <a:noFill/>
              <a:miter lim="800000"/>
            </a:ln>
          </p:spPr>
          <p:txBody>
            <a:bodyPr lIns="36195" tIns="36195" rIns="36195" bIns="36195"/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2059" name="Text Box 11"/>
            <p:cNvSpPr txBox="1">
              <a:spLocks noChangeArrowheads="1" noChangeShapeType="1"/>
            </p:cNvSpPr>
            <p:nvPr/>
          </p:nvSpPr>
          <p:spPr bwMode="auto">
            <a:xfrm>
              <a:off x="106365675" y="105165525"/>
              <a:ext cx="4572000" cy="714375"/>
            </a:xfrm>
            <a:prstGeom prst="rect">
              <a:avLst/>
            </a:prstGeom>
            <a:solidFill>
              <a:srgbClr val="FFFFFF"/>
            </a:solidFill>
            <a:ln w="0" algn="in">
              <a:noFill/>
              <a:miter lim="800000"/>
            </a:ln>
          </p:spPr>
          <p:txBody>
            <a:bodyPr lIns="36195" tIns="36195" rIns="36195" bIns="36195"/>
            <a:lstStyle/>
            <a:p>
              <a:pPr algn="ctr"/>
              <a:r>
                <a:rPr lang="pt-BR" sz="3800" dirty="0">
                  <a:solidFill>
                    <a:srgbClr val="006699"/>
                  </a:solidFill>
                  <a:latin typeface="Gill Sans Ultra Bold" pitchFamily="34" charset="0"/>
                </a:rPr>
                <a:t>Tutorial</a:t>
              </a:r>
            </a:p>
            <a:p>
              <a:pPr algn="ctr"/>
              <a:r>
                <a:rPr lang="pt-BR" sz="3800" dirty="0" smtClean="0">
                  <a:solidFill>
                    <a:schemeClr val="accent1">
                      <a:lumMod val="75000"/>
                    </a:schemeClr>
                  </a:solidFill>
                  <a:latin typeface="Gill Sans Ultra Bold" pitchFamily="34" charset="0"/>
                </a:rPr>
                <a:t>Meu </a:t>
              </a:r>
              <a:r>
                <a:rPr lang="pt-BR" sz="3800" dirty="0" err="1" smtClean="0">
                  <a:solidFill>
                    <a:schemeClr val="accent1">
                      <a:lumMod val="75000"/>
                    </a:schemeClr>
                  </a:solidFill>
                  <a:latin typeface="Gill Sans Ultra Bold" pitchFamily="34" charset="0"/>
                </a:rPr>
                <a:t>Pergamum</a:t>
              </a:r>
              <a:r>
                <a:rPr lang="pt-BR" sz="3800" dirty="0" smtClean="0">
                  <a:solidFill>
                    <a:schemeClr val="accent1">
                      <a:lumMod val="75000"/>
                    </a:schemeClr>
                  </a:solidFill>
                  <a:latin typeface="Gill Sans Ultra Bold" pitchFamily="34" charset="0"/>
                </a:rPr>
                <a:t>: Acesso Usuário </a:t>
              </a:r>
              <a:endParaRPr lang="pt-BR" sz="3800" dirty="0">
                <a:solidFill>
                  <a:schemeClr val="accent1">
                    <a:lumMod val="75000"/>
                  </a:schemeClr>
                </a:solidFill>
                <a:latin typeface="Gill Sans Ultra Bold" pitchFamily="34" charset="0"/>
              </a:endParaRPr>
            </a:p>
          </p:txBody>
        </p:sp>
      </p:grpSp>
      <p:pic>
        <p:nvPicPr>
          <p:cNvPr id="205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14313"/>
            <a:ext cx="4333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www.biblioteca.ufc.br/images/imagens/fig_logomarca_b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3007"/>
            <a:ext cx="1656184" cy="144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000504"/>
            <a:ext cx="8372476" cy="121444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Ao clicar em “Empréstimo”, localizado no menu do lado esquerdo da tela, você poderá renovar, verificar suas reservas, visualizar débitos, acompanhar histórico de empréstimos e afastamento.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2428868"/>
            <a:ext cx="1000100" cy="285752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/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Empréstimo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00100" y="2428868"/>
            <a:ext cx="1071570" cy="1000132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pt-BR" sz="1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Renovação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em curva para a esquerda 4"/>
          <p:cNvSpPr/>
          <p:nvPr/>
        </p:nvSpPr>
        <p:spPr>
          <a:xfrm>
            <a:off x="1619672" y="2204864"/>
            <a:ext cx="648072" cy="432048"/>
          </a:xfrm>
          <a:prstGeom prst="curvedLeftArrow">
            <a:avLst>
              <a:gd name="adj1" fmla="val 25000"/>
              <a:gd name="adj2" fmla="val 45575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1691680" y="5157192"/>
            <a:ext cx="68407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“Histórico”, é possível visualizar, por período, todos os livros emprestados, devolvidos e pendentes.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339752" y="4077072"/>
            <a:ext cx="684076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clicar em “Renovação”, o usuário poderá renovar o empréstimo dos exemplares, por mais 30 dias.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2008" y="2420888"/>
            <a:ext cx="899592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008112" y="2348880"/>
            <a:ext cx="1115616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</a:t>
            </a:r>
            <a:endParaRPr lang="pt-BR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956376" y="3068960"/>
            <a:ext cx="1187624" cy="10801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331640" y="4941168"/>
            <a:ext cx="7812360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Em “Reserva”, você verifica o status da reserva que realizou no catálogo on-line. Em “situação”, você confere se o livro está disponível (atendido), excluído pelo sistema, excluído pelo operador ou excluído pelo usuário. 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0" y="2492896"/>
            <a:ext cx="104360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 flipH="1">
            <a:off x="1043608" y="2636912"/>
            <a:ext cx="1008112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</a:t>
            </a:r>
            <a:r>
              <a:rPr lang="pt-BR" sz="1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r>
              <a:rPr lang="pt-BR" sz="1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Débito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627784" y="3429000"/>
            <a:ext cx="63367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 opção “Débito”, é possível visualizar os débitos ativos e também consultar o histórico de multas já quitadas.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2492896"/>
            <a:ext cx="104360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43608" y="2852936"/>
            <a:ext cx="1080120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 Usuário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971600" y="2996952"/>
            <a:ext cx="115212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2420888"/>
            <a:ext cx="104360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5661248"/>
            <a:ext cx="795637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“Histórico”, constam os títulos que estão com o usuário atualmente, e a data em que devem ser devolvidos. É possível visualizar, também, todo o histórico de livros emprestados e a data de devolução efetiva de cada um dos exemplares.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Empréstimo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interesse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0" y="2492896"/>
            <a:ext cx="104360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71600" y="3212976"/>
            <a:ext cx="115212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55776" y="3501008"/>
            <a:ext cx="6408712" cy="1198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usuários que solicitaram nada consta ou realizaram acordo com a Biblioteca e não cumpriram são afastados do sistema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Pergamum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Em “Afastamento” verifica-se o motivo do usuário estar afastado.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interesse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interesse</a:t>
            </a:r>
            <a:endParaRPr lang="pt-BR" sz="2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41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971600" y="5301208"/>
            <a:ext cx="7272808" cy="1198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Clicando em “Perfil de interesse” e a seguir em “área de interesse”, você pode cadastrar assuntos, autores ou área do conhecimento para receber, por email, informação de novos livros e outros materiais incorporados ao acervo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71600" y="2420888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63688" y="2348880"/>
            <a:ext cx="864096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interesse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interesse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588"/>
          <a:stretch>
            <a:fillRect/>
          </a:stretch>
        </p:blipFill>
        <p:spPr bwMode="auto">
          <a:xfrm>
            <a:off x="0" y="1556792"/>
            <a:ext cx="9143999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3779912" y="2924944"/>
            <a:ext cx="536408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Escolha o tipo de pesquisa, digite um termo na caixa “descrição” e clique em mostrar.  Escolha o período de recebimento e clique em gravar.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0706"/>
          <a:stretch>
            <a:fillRect/>
          </a:stretch>
        </p:blipFill>
        <p:spPr bwMode="auto">
          <a:xfrm>
            <a:off x="1" y="1412776"/>
            <a:ext cx="9143999" cy="487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/>
          <p:nvPr/>
        </p:nvSpPr>
        <p:spPr>
          <a:xfrm>
            <a:off x="214282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Perfil de interesse 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&gt;&gt; </a:t>
            </a:r>
            <a:r>
              <a:rPr kumimoji="0" lang="pt-BR" sz="2800" b="1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Checar</a:t>
            </a:r>
            <a:r>
              <a:rPr kumimoji="0" lang="pt-BR" sz="2800" b="1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títulos</a:t>
            </a:r>
            <a:r>
              <a:rPr kumimoji="0" lang="pt-BR" sz="2800" b="1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kumimoji="0" lang="pt-BR" sz="2800" b="1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2008" y="2852936"/>
            <a:ext cx="97160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43608" y="3068960"/>
            <a:ext cx="108012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/>
          <p:nvPr/>
        </p:nvSpPr>
        <p:spPr>
          <a:xfrm>
            <a:off x="878904" y="5742384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Clicando em “Checar títulos”, o usuário visualiza a relação de títulos adquiridos pelas bibliotecas, nos últimos 30 dias,  de acordo com o seu perfil de interesse</a:t>
            </a:r>
            <a:r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interesse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Checar títulos 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1556792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8244408" y="3356992"/>
            <a:ext cx="792088" cy="33123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noFill/>
            </a:endParaRPr>
          </a:p>
        </p:txBody>
      </p:sp>
      <p:sp>
        <p:nvSpPr>
          <p:cNvPr id="6" name="Seta em curva para baixo 5"/>
          <p:cNvSpPr/>
          <p:nvPr/>
        </p:nvSpPr>
        <p:spPr>
          <a:xfrm>
            <a:off x="7596336" y="2708920"/>
            <a:ext cx="864096" cy="43204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03648" y="5674022"/>
            <a:ext cx="568863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usuário pode enviar os títulos da lista de “Checar títulos” para a cesta permanente. Para enviar, clique em Adicionar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Acesse o site: www.biblioteca.ufc.br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009" r="17317"/>
          <a:stretch>
            <a:fillRect/>
          </a:stretch>
        </p:blipFill>
        <p:spPr bwMode="auto">
          <a:xfrm>
            <a:off x="0" y="1138652"/>
            <a:ext cx="9144000" cy="57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499992" y="2492896"/>
            <a:ext cx="2808313" cy="432048"/>
          </a:xfrm>
          <a:prstGeom prst="rightArrowCallout">
            <a:avLst>
              <a:gd name="adj1" fmla="val 25000"/>
              <a:gd name="adj2" fmla="val 25000"/>
              <a:gd name="adj3" fmla="val 53699"/>
              <a:gd name="adj4" fmla="val 82524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em Acesso ao usuário.</a:t>
            </a:r>
            <a:endParaRPr lang="pt-BR" sz="12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interesse &gt;&gt;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 Permanente</a:t>
            </a:r>
            <a:endParaRPr lang="pt-BR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172400" y="2420888"/>
            <a:ext cx="792088" cy="42484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5496" y="2564904"/>
            <a:ext cx="936104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1600" y="2924944"/>
            <a:ext cx="115212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331640" y="5373216"/>
            <a:ext cx="6696744" cy="147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Em “Cesta Permanente”, ficam os títulos incluídos para a cesta permanente através do checar títulos e também através da “Cesta”, disponível na tela de consulta do catálogo on-line. Você pode excluir o título da cesta permanente a qualquer momento clicando em “Remover”.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Comentários</a:t>
            </a:r>
            <a:endParaRPr lang="pt-BR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1141"/>
          <a:stretch>
            <a:fillRect/>
          </a:stretch>
        </p:blipFill>
        <p:spPr bwMode="auto">
          <a:xfrm>
            <a:off x="0" y="1340768"/>
            <a:ext cx="9143999" cy="270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8854" t="49167" r="2603" b="15833"/>
          <a:stretch>
            <a:fillRect/>
          </a:stretch>
        </p:blipFill>
        <p:spPr bwMode="auto">
          <a:xfrm>
            <a:off x="1214414" y="4643446"/>
            <a:ext cx="7626857" cy="18842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Elipse 6"/>
          <p:cNvSpPr/>
          <p:nvPr/>
        </p:nvSpPr>
        <p:spPr>
          <a:xfrm>
            <a:off x="7429520" y="6072206"/>
            <a:ext cx="500066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exto explicativo em seta para a direita 8"/>
          <p:cNvSpPr/>
          <p:nvPr/>
        </p:nvSpPr>
        <p:spPr>
          <a:xfrm>
            <a:off x="4000496" y="6000768"/>
            <a:ext cx="3357586" cy="71438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891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Nesse ícone é possível inserir comentário(s)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47664" y="3212976"/>
            <a:ext cx="6912768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Em “Comentários”, você visualiza os comentários realizados em títulos no catálogo on-line. Serão exibidos somente comentários liberados pelo moderador.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3068960"/>
            <a:ext cx="1259632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Comentários</a:t>
            </a:r>
            <a:endParaRPr lang="pt-B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3649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907704" y="4809926"/>
            <a:ext cx="5256584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Ao clicar no título, aparecerá a data e a hora do comentário, bem como o nome do usuário e, logo abaixo, o comentário realizado.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 Pessoais</a:t>
            </a:r>
            <a:r>
              <a:rPr lang="pt-BR" sz="2800" dirty="0" smtClean="0"/>
              <a:t> </a:t>
            </a:r>
            <a:endParaRPr lang="pt-B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1691680" y="5517232"/>
            <a:ext cx="7200800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“Dados pessoais”, você pode visualizar e/ou alterar seus dados pessoais. É fundamental manter os dados atualizados para que a biblioteca possa entrar em contato, quando necessário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3068960"/>
            <a:ext cx="1259632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Ajuda</a:t>
            </a:r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8604448" y="1988840"/>
            <a:ext cx="539552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131840" y="4294837"/>
            <a:ext cx="597666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caso de dúvida em algum item do Menu, clique em “Ajuda”.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Através do </a:t>
            </a:r>
            <a:r>
              <a:rPr lang="pt-BR" sz="2200" dirty="0" err="1" smtClean="0"/>
              <a:t>Pergamum</a:t>
            </a:r>
            <a:r>
              <a:rPr lang="pt-BR" sz="2200" dirty="0" smtClean="0"/>
              <a:t> </a:t>
            </a:r>
            <a:r>
              <a:rPr lang="pt-BR" sz="2200" dirty="0" err="1" smtClean="0"/>
              <a:t>Mobile</a:t>
            </a:r>
            <a:r>
              <a:rPr lang="pt-BR" sz="2200" dirty="0" smtClean="0"/>
              <a:t>, o usuário pode acessar no endereço </a:t>
            </a:r>
            <a:r>
              <a:rPr lang="pt-BR" sz="2200" dirty="0" smtClean="0">
                <a:hlinkClick r:id="rId2"/>
              </a:rPr>
              <a:t>https://pergamum.ufc.br/pergamum/mobile/index.php</a:t>
            </a:r>
            <a:r>
              <a:rPr lang="pt-BR" sz="2200" dirty="0" smtClean="0"/>
              <a:t> as seguintes opções: renovar, consulta ao acervo, minha reserva e configurações.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>
              <a:hlinkClick r:id="rId2"/>
            </a:endParaRPr>
          </a:p>
          <a:p>
            <a:pPr>
              <a:buNone/>
            </a:pPr>
            <a:endParaRPr lang="pt-BR" u="sng" dirty="0" smtClean="0">
              <a:hlinkClick r:id="rId2"/>
            </a:endParaRPr>
          </a:p>
          <a:p>
            <a:pPr>
              <a:buNone/>
            </a:pPr>
            <a:endParaRPr lang="pt-BR" u="sng" dirty="0" smtClean="0">
              <a:hlinkClick r:id="rId2"/>
            </a:endParaRPr>
          </a:p>
          <a:p>
            <a:pPr>
              <a:buNone/>
            </a:pPr>
            <a:endParaRPr lang="pt-BR" u="sng" dirty="0" smtClean="0">
              <a:hlinkClick r:id="rId2"/>
            </a:endParaRPr>
          </a:p>
          <a:p>
            <a:pPr>
              <a:buNone/>
            </a:pPr>
            <a:endParaRPr lang="pt-BR" u="sng" dirty="0" smtClean="0">
              <a:hlinkClick r:id="rId2"/>
            </a:endParaRPr>
          </a:p>
          <a:p>
            <a:pPr>
              <a:buNone/>
            </a:pPr>
            <a:endParaRPr lang="pt-BR" u="sng" dirty="0" smtClean="0">
              <a:hlinkClick r:id="rId2"/>
            </a:endParaRPr>
          </a:p>
          <a:p>
            <a:pPr algn="ctr">
              <a:buNone/>
            </a:pPr>
            <a:r>
              <a:rPr lang="pt-BR" u="sng" dirty="0" smtClean="0">
                <a:hlinkClick r:id="rId2"/>
              </a:rPr>
              <a:t>Contato:</a:t>
            </a:r>
          </a:p>
          <a:p>
            <a:pPr algn="ctr">
              <a:buNone/>
            </a:pPr>
            <a:r>
              <a:rPr lang="pt-BR" u="sng" dirty="0" smtClean="0">
                <a:hlinkClick r:id="rId2"/>
              </a:rPr>
              <a:t> </a:t>
            </a:r>
            <a:r>
              <a:rPr lang="pt-BR" u="sng" dirty="0" smtClean="0">
                <a:hlinkClick r:id="rId3"/>
              </a:rPr>
              <a:t>ceu@ufc.br / ceu.ufc@gmail.com</a:t>
            </a:r>
            <a:endParaRPr lang="pt-BR" u="sng" dirty="0" smtClean="0"/>
          </a:p>
          <a:p>
            <a:pPr>
              <a:buNone/>
            </a:pPr>
            <a:endParaRPr lang="pt-BR" u="sng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6725"/>
            <a:ext cx="4333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biblioteca.ufc.br/images/imagens/fig_logomarca_b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63007"/>
            <a:ext cx="1656184" cy="1449162"/>
          </a:xfrm>
          <a:prstGeom prst="rect">
            <a:avLst/>
          </a:prstGeom>
          <a:noFill/>
        </p:spPr>
      </p:pic>
      <p:sp>
        <p:nvSpPr>
          <p:cNvPr id="6" name="object 4"/>
          <p:cNvSpPr/>
          <p:nvPr/>
        </p:nvSpPr>
        <p:spPr>
          <a:xfrm>
            <a:off x="2411760" y="2420888"/>
            <a:ext cx="4680520" cy="1728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580112" y="1104751"/>
            <a:ext cx="2520280" cy="524049"/>
          </a:xfrm>
          <a:prstGeom prst="leftArrowCallout">
            <a:avLst>
              <a:gd name="adj1" fmla="val 25000"/>
              <a:gd name="adj2" fmla="val 25000"/>
              <a:gd name="adj3" fmla="val 29404"/>
              <a:gd name="adj4" fmla="val 81333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Digite sua matrícula e senha.</a:t>
            </a: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364088" y="1700808"/>
            <a:ext cx="1656184" cy="360040"/>
          </a:xfrm>
          <a:prstGeom prst="leftArrowCallout">
            <a:avLst>
              <a:gd name="adj1" fmla="val 25000"/>
              <a:gd name="adj2" fmla="val 25000"/>
              <a:gd name="adj3" fmla="val 29404"/>
              <a:gd name="adj4" fmla="val 84652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Clique em Acessar.</a:t>
            </a: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71472" y="1556792"/>
            <a:ext cx="3208440" cy="657762"/>
          </a:xfrm>
          <a:prstGeom prst="rightArrowCallout">
            <a:avLst>
              <a:gd name="adj1" fmla="val 25000"/>
              <a:gd name="adj2" fmla="val 25000"/>
              <a:gd name="adj3" fmla="val 53699"/>
              <a:gd name="adj4" fmla="val 7977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Caso tenha esquecido a senha,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em Esqueci minha senha.</a:t>
            </a:r>
            <a:endParaRPr lang="pt-BR" sz="12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050" t="61319" r="54326" b="24401"/>
          <a:stretch>
            <a:fillRect/>
          </a:stretch>
        </p:blipFill>
        <p:spPr bwMode="auto">
          <a:xfrm>
            <a:off x="0" y="3573016"/>
            <a:ext cx="87849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072198" y="3214686"/>
            <a:ext cx="2520280" cy="857256"/>
          </a:xfrm>
          <a:prstGeom prst="leftArrowCallout">
            <a:avLst>
              <a:gd name="adj1" fmla="val 25000"/>
              <a:gd name="adj2" fmla="val 25000"/>
              <a:gd name="adj3" fmla="val 29404"/>
              <a:gd name="adj4" fmla="val 81333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  <a:miter lim="800000"/>
          </a:ln>
          <a:effectLst>
            <a:outerShdw dist="109865" dir="634411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Aparecerá a mensagem ao lado. Acesse seu e-mail e resgate sua senha.</a:t>
            </a:r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000" dirty="0" smtClean="0"/>
              <a:t>O usuário também pode acessar o “Meu </a:t>
            </a:r>
            <a:r>
              <a:rPr lang="pt-BR" sz="2000" dirty="0" err="1" smtClean="0"/>
              <a:t>Pergamum</a:t>
            </a:r>
            <a:r>
              <a:rPr lang="pt-BR" sz="2000" dirty="0" smtClean="0"/>
              <a:t>” através do catálogo on-line. Clique em “Meu </a:t>
            </a:r>
            <a:r>
              <a:rPr lang="pt-BR" sz="2000" dirty="0" err="1" smtClean="0"/>
              <a:t>Pergamum</a:t>
            </a:r>
            <a:r>
              <a:rPr lang="pt-BR" sz="2000" dirty="0" smtClean="0"/>
              <a:t>” e preencha a matrícula e a senha na página de autenticação.  </a:t>
            </a: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5364088" y="2348880"/>
            <a:ext cx="720080" cy="21602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390"/>
          <a:stretch>
            <a:fillRect/>
          </a:stretch>
        </p:blipFill>
        <p:spPr bwMode="auto">
          <a:xfrm>
            <a:off x="1" y="1268761"/>
            <a:ext cx="9144000" cy="523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 l="32025" t="6022" r="37160" b="59739"/>
          <a:stretch>
            <a:fillRect/>
          </a:stretch>
        </p:blipFill>
        <p:spPr bwMode="auto">
          <a:xfrm>
            <a:off x="5220072" y="2564904"/>
            <a:ext cx="39239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292080" y="1268760"/>
            <a:ext cx="864096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220072" y="2636912"/>
            <a:ext cx="3923928" cy="28083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286000" y="3105834"/>
            <a:ext cx="2718048" cy="922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 smtClean="0"/>
              <a:t>Aparecerá a tela de autenticação, solicitando matrícula e senha.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792087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Meu </a:t>
            </a:r>
            <a:r>
              <a:rPr lang="pt-BR" b="1" dirty="0" err="1" smtClean="0">
                <a:solidFill>
                  <a:srgbClr val="0070C0"/>
                </a:solidFill>
              </a:rPr>
              <a:t>Pergamum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976" y="1628800"/>
            <a:ext cx="7245448" cy="4010000"/>
          </a:xfrm>
        </p:spPr>
        <p:txBody>
          <a:bodyPr>
            <a:normAutofit fontScale="92500"/>
          </a:bodyPr>
          <a:lstStyle/>
          <a:p>
            <a:pPr algn="l"/>
            <a:r>
              <a:rPr lang="pt-BR" dirty="0" smtClean="0">
                <a:solidFill>
                  <a:srgbClr val="0070C0"/>
                </a:solidFill>
              </a:rPr>
              <a:t>Possibilita ao usuário: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 Renovar o empréstimo de exemplares;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Acompanhar as reservas;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 Verificar histórico de materiais e débitos;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 Atualizar cadastro;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0070C0"/>
                </a:solidFill>
              </a:rPr>
              <a:t>Receber notificações de materiais do seu interesse.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0861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979712" y="1988840"/>
            <a:ext cx="3571900" cy="571504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1"/>
          <p:cNvSpPr txBox="1"/>
          <p:nvPr/>
        </p:nvSpPr>
        <p:spPr>
          <a:xfrm>
            <a:off x="21428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Tela inicial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 txBox="1"/>
          <p:nvPr/>
        </p:nvSpPr>
        <p:spPr>
          <a:xfrm>
            <a:off x="1547664" y="5517232"/>
            <a:ext cx="7500990" cy="9286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tela inicial, </a:t>
            </a:r>
            <a:r>
              <a:rPr lang="pt-BR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aparecerá o nome do usuário, com uma saudação de boas vindas.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2440"/>
          <a:stretch>
            <a:fillRect/>
          </a:stretch>
        </p:blipFill>
        <p:spPr bwMode="auto">
          <a:xfrm>
            <a:off x="0" y="1340769"/>
            <a:ext cx="9144000" cy="551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48" y="5085184"/>
            <a:ext cx="7429552" cy="1452130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“Títulos pendentes”, verifique os títulos que estão emprestados em seu nome e as datas de devolução. Consta também a quantidade de renovações realizadas e o valor da multa parcial (se houver).</a:t>
            </a:r>
            <a: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/>
            </a:r>
            <a:br>
              <a:rPr lang="pt-BR" sz="2000" dirty="0" smtClean="0">
                <a:solidFill>
                  <a:srgbClr val="002060"/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</a:b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868" y="2285992"/>
            <a:ext cx="5572132" cy="2571768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/>
          <p:nvPr/>
        </p:nvSpPr>
        <p:spPr>
          <a:xfrm>
            <a:off x="285720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Títulos pendentes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Títulos reservados </a:t>
            </a:r>
            <a:endParaRPr lang="pt-BR" sz="31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3520"/>
          <a:stretch>
            <a:fillRect/>
          </a:stretch>
        </p:blipFill>
        <p:spPr bwMode="auto">
          <a:xfrm>
            <a:off x="0" y="1628800"/>
            <a:ext cx="9144000" cy="394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643306" y="2643182"/>
            <a:ext cx="5500694" cy="1143008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259632" y="5517232"/>
            <a:ext cx="7488832" cy="1198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“Títulos reservados”, verifique os títulos que você reservou e a situação do exemplar, que pode ser: aguardando, liberado, excluído pelo operador e excluído pelo sistema. </a:t>
            </a:r>
            <a:b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Caso não tenha mais interesse no título reservado, clique em cancelar.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47565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1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Cesta Permanente</a:t>
            </a:r>
            <a:r>
              <a:rPr lang="pt-BR" sz="3100" b="1" dirty="0" smtClean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  <a:t/>
            </a:r>
            <a:br>
              <a:rPr lang="pt-BR" sz="3100" b="1" dirty="0" smtClean="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charset="-128"/>
                <a:cs typeface="Arial" panose="020B0604020202020204" pitchFamily="34" charset="0"/>
              </a:rPr>
            </a:br>
            <a:endParaRPr lang="pt-BR" sz="31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32801"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643306" y="3356992"/>
            <a:ext cx="5500694" cy="1944216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835696" y="5373216"/>
            <a:ext cx="7308304" cy="1198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“Cesta Permanente” constam as referências de títulos que você enviou quando realizou uma busca no catálogo on-line. Podem ser livros que você pretende ler no futuro ou livros que constam bibliografia básica do seu curso, por exemplo.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801</Words>
  <Application>Microsoft Office PowerPoint</Application>
  <PresentationFormat>Apresentação na tela (4:3)</PresentationFormat>
  <Paragraphs>68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Acesse o site: www.biblioteca.ufc.br</vt:lpstr>
      <vt:lpstr>Slide 3</vt:lpstr>
      <vt:lpstr>O usuário também pode acessar o “Meu Pergamum” através do catálogo on-line. Clique em “Meu Pergamum” e preencha a matrícula e a senha na página de autenticação.  </vt:lpstr>
      <vt:lpstr>Meu Pergamum </vt:lpstr>
      <vt:lpstr>Slide 6</vt:lpstr>
      <vt:lpstr> Em “Títulos pendentes”, verifique os títulos que estão emprestados em seu nome e as datas de devolução. Consta também a quantidade de renovações realizadas e o valor da multa parcial (se houver). </vt:lpstr>
      <vt:lpstr>  Títulos reservados </vt:lpstr>
      <vt:lpstr>  Cesta Permanente </vt:lpstr>
      <vt:lpstr>Ao clicar em “Empréstimo”, localizado no menu do lado esquerdo da tela, você poderá renovar, verificar suas reservas, visualizar débitos, acompanhar histórico de empréstimos e afastamento. </vt:lpstr>
      <vt:lpstr>Empréstimo &gt;&gt; Renovação</vt:lpstr>
      <vt:lpstr>Empréstimo &gt;&gt; Reserva</vt:lpstr>
      <vt:lpstr>Empréstimo &gt;&gt; Débito</vt:lpstr>
      <vt:lpstr>Empréstimo &gt;&gt; Histórico Usuário</vt:lpstr>
      <vt:lpstr>Empréstimo &gt;&gt; Área de interesse</vt:lpstr>
      <vt:lpstr>Perfil de interesse &gt;&gt; Área de interesse</vt:lpstr>
      <vt:lpstr>Perfil de interesse &gt;&gt; Área de interesse</vt:lpstr>
      <vt:lpstr>Slide 18</vt:lpstr>
      <vt:lpstr>Perfil de interesse &gt;&gt; Checar títulos </vt:lpstr>
      <vt:lpstr>Perfil de interesse &gt;&gt; Cesta Permanente</vt:lpstr>
      <vt:lpstr>Comentários</vt:lpstr>
      <vt:lpstr>Comentários</vt:lpstr>
      <vt:lpstr>Dado Pessoais </vt:lpstr>
      <vt:lpstr>Ajuda</vt:lpstr>
      <vt:lpstr>  Através do Pergamum Mobile, o usuário pode acessar no endereço https://pergamum.ufc.br/pergamum/mobile/index.php as seguintes opções: renovar, consulta ao acervo, minha reserva e configurações. 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BCT-SI-1</dc:creator>
  <cp:lastModifiedBy>Diretoria</cp:lastModifiedBy>
  <cp:revision>220</cp:revision>
  <dcterms:created xsi:type="dcterms:W3CDTF">2015-12-23T12:21:00Z</dcterms:created>
  <dcterms:modified xsi:type="dcterms:W3CDTF">2018-05-28T11:23:49Z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